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6" r:id="rId1"/>
    <p:sldMasterId id="2147483717" r:id="rId2"/>
    <p:sldMasterId id="2147483718" r:id="rId3"/>
    <p:sldMasterId id="2147483719" r:id="rId4"/>
    <p:sldMasterId id="2147483720" r:id="rId5"/>
    <p:sldMasterId id="2147483721" r:id="rId6"/>
    <p:sldMasterId id="2147483722" r:id="rId7"/>
  </p:sldMasterIdLst>
  <p:notesMasterIdLst>
    <p:notesMasterId r:id="rId36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4" r:id="rId35"/>
  </p:sldIdLst>
  <p:sldSz cx="18002250" cy="10080625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Verdana" panose="020B060403050404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000000"/>
          </p15:clr>
        </p15:guide>
        <p15:guide id="2" pos="567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38" y="48"/>
      </p:cViewPr>
      <p:guideLst>
        <p:guide orient="horz" pos="3175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1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3d408d9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33d408d9d3_0_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5189f82f64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5189f82f64_0_615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376" name="Google Shape;376;g5189f82f64_0_615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189f82f64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5189f82f64_0_632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391" name="Google Shape;391;g5189f82f64_0_632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98dc88a4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g598dc88a4d_0_4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3d408d9d3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411" name="Google Shape;411;g33d408d9d3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2" name="Google Shape;412;g33d408d9d3_0_155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5d77c9c28b_1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5d77c9c28b_1_331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d77c9c28b_1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5d77c9c28b_1_335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5d77c9c28b_1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g5d77c9c28b_1_339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3d408d9d3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437" name="Google Shape;437;g33d408d9d3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g33d408d9d3_0_62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189f82f64_0_9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sp>
        <p:nvSpPr>
          <p:cNvPr id="452" name="Google Shape;452;g5189f82f64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g5189f82f64_0_930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5189f82f64_0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g5189f82f64_0_648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461" name="Google Shape;461;g5189f82f64_0_648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3d408d9d3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g33d408d9d3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7" name="Google Shape;477;g33d408d9d3_1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d77c9c4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7500" y="685800"/>
            <a:ext cx="6123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5d77c9c4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3d408d9d3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sp>
        <p:nvSpPr>
          <p:cNvPr id="516" name="Google Shape;516;g33d408d9d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7" name="Google Shape;517;g33d408d9d3_1_0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3d408d9d3_1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522" name="Google Shape;522;g33d408d9d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7388"/>
            <a:ext cx="6118200" cy="3427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3" name="Google Shape;523;g33d408d9d3_1_5:notes"/>
          <p:cNvSpPr txBox="1">
            <a:spLocks noGrp="1"/>
          </p:cNvSpPr>
          <p:nvPr>
            <p:ph type="body" idx="1"/>
          </p:nvPr>
        </p:nvSpPr>
        <p:spPr>
          <a:xfrm>
            <a:off x="913745" y="4343475"/>
            <a:ext cx="50304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875" tIns="46925" rIns="93875" bIns="46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5bd93f11b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g5bd93f11b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9" name="Google Shape;529;g5bd93f11b5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3d408d9d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" name="Google Shape;538;g33d408d9d3_1_1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3d408d9d3_1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g33d408d9d3_1_86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3d408d9d3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7" name="Google Shape;557;g33d408d9d3_1_9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5bd93f11b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179" y="685727"/>
            <a:ext cx="67056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g5bd93f11b5_0_1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5189f82f64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g5189f82f64_0_664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572" name="Google Shape;572;g5189f82f64_0_664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5d77c9c28b_1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g5d77c9c28b_1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9" name="Google Shape;589;g5d77c9c28b_1_5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5d77c9c28b_1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g5d77c9c28b_1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3" name="Google Shape;603;g5d77c9c28b_1_5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5d77c9c28b_1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g5d77c9c28b_1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g5d77c9c28b_1_3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189f82f64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g5189f82f64_0_699:notes"/>
          <p:cNvSpPr txBox="1">
            <a:spLocks noGrp="1"/>
          </p:cNvSpPr>
          <p:nvPr>
            <p:ph type="body" idx="1"/>
          </p:nvPr>
        </p:nvSpPr>
        <p:spPr>
          <a:xfrm>
            <a:off x="685802" y="434340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200"/>
          </a:p>
        </p:txBody>
      </p:sp>
      <p:sp>
        <p:nvSpPr>
          <p:cNvPr id="636" name="Google Shape;636;g5189f82f64_0_699:notes"/>
          <p:cNvSpPr txBox="1">
            <a:spLocks noGrp="1"/>
          </p:cNvSpPr>
          <p:nvPr>
            <p:ph type="sldNum" idx="12"/>
          </p:nvPr>
        </p:nvSpPr>
        <p:spPr>
          <a:xfrm>
            <a:off x="3884621" y="868522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5d77c9c28b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g5d77c9c28b_1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4" name="Google Shape;654;g5d77c9c28b_1_2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5d77c9c28b_1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g5d77c9c28b_1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latin typeface="Arial"/>
                <a:ea typeface="Arial"/>
                <a:cs typeface="Arial"/>
                <a:sym typeface="Arial"/>
              </a:rPr>
              <a:t>Figura 1.10: Jornada DevOps abraça outros movimentos e modelos (Fonte: Elaborado pelo autor).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g5d77c9c28b_1_2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5189f82f64_0_1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685800"/>
            <a:ext cx="6124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g5189f82f64_0_1787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914" cy="2160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77" cy="257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027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914" cy="200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914" cy="220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94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94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900117" y="2256475"/>
            <a:ext cx="7954120" cy="940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900117" y="3196865"/>
            <a:ext cx="7954120" cy="58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3"/>
          </p:nvPr>
        </p:nvSpPr>
        <p:spPr>
          <a:xfrm>
            <a:off x="9144895" y="2256475"/>
            <a:ext cx="7957247" cy="940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4"/>
          </p:nvPr>
        </p:nvSpPr>
        <p:spPr>
          <a:xfrm>
            <a:off x="9144895" y="3196865"/>
            <a:ext cx="7957247" cy="58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16" cy="1708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760" cy="860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16" cy="689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350" cy="83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350" cy="604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350" cy="1183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 rot="5400000">
            <a:off x="5674755" y="-2422489"/>
            <a:ext cx="6652747" cy="1620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 rot="5400000">
            <a:off x="10776286" y="2679047"/>
            <a:ext cx="8601200" cy="405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2525256" y="-1221440"/>
            <a:ext cx="8601200" cy="1185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800" cy="21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00" cy="25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800" cy="20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800" cy="22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900117" y="2256475"/>
            <a:ext cx="7954200" cy="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900117" y="3196865"/>
            <a:ext cx="7954200" cy="5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9144895" y="2256475"/>
            <a:ext cx="7957200" cy="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9144895" y="3196865"/>
            <a:ext cx="7957200" cy="5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800" cy="86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00" cy="68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500" cy="60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5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5674692" y="-2422499"/>
            <a:ext cx="6652800" cy="16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10776189" y="2679050"/>
            <a:ext cx="8601300" cy="4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2525196" y="-1221400"/>
            <a:ext cx="8601300" cy="11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ctrTitle"/>
          </p:nvPr>
        </p:nvSpPr>
        <p:spPr>
          <a:xfrm>
            <a:off x="613675" y="1459275"/>
            <a:ext cx="16774800" cy="4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e conteúdo">
  <p:cSld name="2_Título e conteúdo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Google Shape;164;p27"/>
          <p:cNvCxnSpPr/>
          <p:nvPr/>
        </p:nvCxnSpPr>
        <p:spPr>
          <a:xfrm>
            <a:off x="2" y="1153958"/>
            <a:ext cx="6769800" cy="0"/>
          </a:xfrm>
          <a:prstGeom prst="straightConnector1">
            <a:avLst/>
          </a:prstGeom>
          <a:noFill/>
          <a:ln w="9525" cap="flat" cmpd="sng">
            <a:solidFill>
              <a:srgbClr val="F75A2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27"/>
          <p:cNvSpPr/>
          <p:nvPr/>
        </p:nvSpPr>
        <p:spPr>
          <a:xfrm>
            <a:off x="2" y="420025"/>
            <a:ext cx="650400" cy="743100"/>
          </a:xfrm>
          <a:prstGeom prst="rect">
            <a:avLst/>
          </a:prstGeom>
          <a:solidFill>
            <a:srgbClr val="F75A24"/>
          </a:solidFill>
          <a:ln>
            <a:noFill/>
          </a:ln>
        </p:spPr>
        <p:txBody>
          <a:bodyPr spcFirstLastPara="1" wrap="square" lIns="179725" tIns="89825" rIns="179725" bIns="89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5827" y="9035421"/>
            <a:ext cx="2644718" cy="55116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921993" y="2289142"/>
            <a:ext cx="16158300" cy="6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650081" y="1153958"/>
            <a:ext cx="123327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Verdana"/>
              <a:buNone/>
              <a:defRPr sz="2900" b="0" i="0" u="none" strike="noStrike" cap="none">
                <a:solidFill>
                  <a:srgbClr val="F75A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3"/>
          </p:nvPr>
        </p:nvSpPr>
        <p:spPr>
          <a:xfrm>
            <a:off x="636946" y="383130"/>
            <a:ext cx="123327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Verdana"/>
              <a:buNone/>
              <a:defRPr sz="41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32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4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4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34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34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3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title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ctrTitle"/>
          </p:nvPr>
        </p:nvSpPr>
        <p:spPr>
          <a:xfrm>
            <a:off x="1350174" y="3131534"/>
            <a:ext cx="15301800" cy="21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subTitle" idx="1"/>
          </p:nvPr>
        </p:nvSpPr>
        <p:spPr>
          <a:xfrm>
            <a:off x="2700340" y="5712354"/>
            <a:ext cx="12601500" cy="25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6" name="Google Shape;21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7603" y="325404"/>
            <a:ext cx="3143272" cy="142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>
            <a:spLocks noGrp="1"/>
          </p:cNvSpPr>
          <p:nvPr>
            <p:ph type="title"/>
          </p:nvPr>
        </p:nvSpPr>
        <p:spPr>
          <a:xfrm>
            <a:off x="1422059" y="6477743"/>
            <a:ext cx="15301800" cy="20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1"/>
          <p:cNvSpPr txBox="1">
            <a:spLocks noGrp="1"/>
          </p:cNvSpPr>
          <p:nvPr>
            <p:ph type="body" idx="1"/>
          </p:nvPr>
        </p:nvSpPr>
        <p:spPr>
          <a:xfrm>
            <a:off x="1422059" y="4272603"/>
            <a:ext cx="15301800" cy="22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4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2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2"/>
          <p:cNvSpPr txBox="1">
            <a:spLocks noGrp="1"/>
          </p:cNvSpPr>
          <p:nvPr>
            <p:ph type="body" idx="1"/>
          </p:nvPr>
        </p:nvSpPr>
        <p:spPr>
          <a:xfrm>
            <a:off x="900116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body" idx="2"/>
          </p:nvPr>
        </p:nvSpPr>
        <p:spPr>
          <a:xfrm>
            <a:off x="9151150" y="2352151"/>
            <a:ext cx="79509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27" name="Google Shape;227;p42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2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2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4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4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5"/>
          <p:cNvSpPr txBox="1">
            <a:spLocks noGrp="1"/>
          </p:cNvSpPr>
          <p:nvPr>
            <p:ph type="title"/>
          </p:nvPr>
        </p:nvSpPr>
        <p:spPr>
          <a:xfrm>
            <a:off x="900118" y="401360"/>
            <a:ext cx="5922600" cy="1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5"/>
          <p:cNvSpPr txBox="1">
            <a:spLocks noGrp="1"/>
          </p:cNvSpPr>
          <p:nvPr>
            <p:ph type="body" idx="1"/>
          </p:nvPr>
        </p:nvSpPr>
        <p:spPr>
          <a:xfrm>
            <a:off x="7038385" y="401366"/>
            <a:ext cx="10063800" cy="86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242" name="Google Shape;242;p45"/>
          <p:cNvSpPr txBox="1">
            <a:spLocks noGrp="1"/>
          </p:cNvSpPr>
          <p:nvPr>
            <p:ph type="body" idx="2"/>
          </p:nvPr>
        </p:nvSpPr>
        <p:spPr>
          <a:xfrm>
            <a:off x="900118" y="2109469"/>
            <a:ext cx="5922600" cy="68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43" name="Google Shape;243;p45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5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5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6"/>
          <p:cNvSpPr txBox="1">
            <a:spLocks noGrp="1"/>
          </p:cNvSpPr>
          <p:nvPr>
            <p:ph type="title"/>
          </p:nvPr>
        </p:nvSpPr>
        <p:spPr>
          <a:xfrm>
            <a:off x="3528571" y="7056439"/>
            <a:ext cx="10801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6"/>
          <p:cNvSpPr>
            <a:spLocks noGrp="1"/>
          </p:cNvSpPr>
          <p:nvPr>
            <p:ph type="pic" idx="2"/>
          </p:nvPr>
        </p:nvSpPr>
        <p:spPr>
          <a:xfrm>
            <a:off x="3528571" y="900725"/>
            <a:ext cx="10801500" cy="60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6"/>
          <p:cNvSpPr txBox="1">
            <a:spLocks noGrp="1"/>
          </p:cNvSpPr>
          <p:nvPr>
            <p:ph type="body" idx="1"/>
          </p:nvPr>
        </p:nvSpPr>
        <p:spPr>
          <a:xfrm>
            <a:off x="3528571" y="7889491"/>
            <a:ext cx="108015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50" name="Google Shape;250;p46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6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6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7"/>
          <p:cNvSpPr txBox="1">
            <a:spLocks noGrp="1"/>
          </p:cNvSpPr>
          <p:nvPr>
            <p:ph type="body" idx="1"/>
          </p:nvPr>
        </p:nvSpPr>
        <p:spPr>
          <a:xfrm rot="5400000">
            <a:off x="5674692" y="-2422499"/>
            <a:ext cx="6652800" cy="16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47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7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7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8"/>
          <p:cNvSpPr txBox="1">
            <a:spLocks noGrp="1"/>
          </p:cNvSpPr>
          <p:nvPr>
            <p:ph type="title"/>
          </p:nvPr>
        </p:nvSpPr>
        <p:spPr>
          <a:xfrm rot="5400000">
            <a:off x="10776189" y="2679050"/>
            <a:ext cx="8601300" cy="4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8"/>
          <p:cNvSpPr txBox="1">
            <a:spLocks noGrp="1"/>
          </p:cNvSpPr>
          <p:nvPr>
            <p:ph type="body" idx="1"/>
          </p:nvPr>
        </p:nvSpPr>
        <p:spPr>
          <a:xfrm rot="5400000">
            <a:off x="2525196" y="-1221400"/>
            <a:ext cx="8601300" cy="11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48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8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8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 txBox="1">
            <a:spLocks noGrp="1"/>
          </p:cNvSpPr>
          <p:nvPr>
            <p:ph type="ctrTitle"/>
          </p:nvPr>
        </p:nvSpPr>
        <p:spPr>
          <a:xfrm>
            <a:off x="613675" y="1459275"/>
            <a:ext cx="16774800" cy="4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Arial"/>
              <a:buNone/>
              <a:defRPr sz="10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50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2" name="Google Shape;272;p5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e conteúdo">
  <p:cSld name="2_Título e conteúdo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51"/>
          <p:cNvCxnSpPr/>
          <p:nvPr/>
        </p:nvCxnSpPr>
        <p:spPr>
          <a:xfrm>
            <a:off x="2" y="1153958"/>
            <a:ext cx="6769800" cy="0"/>
          </a:xfrm>
          <a:prstGeom prst="straightConnector1">
            <a:avLst/>
          </a:prstGeom>
          <a:noFill/>
          <a:ln w="9525" cap="flat" cmpd="sng">
            <a:solidFill>
              <a:srgbClr val="F75A2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5" name="Google Shape;275;p51"/>
          <p:cNvSpPr/>
          <p:nvPr/>
        </p:nvSpPr>
        <p:spPr>
          <a:xfrm>
            <a:off x="2" y="420025"/>
            <a:ext cx="650400" cy="743100"/>
          </a:xfrm>
          <a:prstGeom prst="rect">
            <a:avLst/>
          </a:prstGeom>
          <a:solidFill>
            <a:srgbClr val="F75A24"/>
          </a:solidFill>
          <a:ln>
            <a:noFill/>
          </a:ln>
        </p:spPr>
        <p:txBody>
          <a:bodyPr spcFirstLastPara="1" wrap="square" lIns="179725" tIns="89825" rIns="179725" bIns="89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6" name="Google Shape;276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95827" y="9035421"/>
            <a:ext cx="2644718" cy="55116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51"/>
          <p:cNvSpPr txBox="1">
            <a:spLocks noGrp="1"/>
          </p:cNvSpPr>
          <p:nvPr>
            <p:ph type="body" idx="1"/>
          </p:nvPr>
        </p:nvSpPr>
        <p:spPr>
          <a:xfrm>
            <a:off x="921993" y="2289142"/>
            <a:ext cx="16158300" cy="6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8" name="Google Shape;278;p51"/>
          <p:cNvSpPr txBox="1">
            <a:spLocks noGrp="1"/>
          </p:cNvSpPr>
          <p:nvPr>
            <p:ph type="body" idx="2"/>
          </p:nvPr>
        </p:nvSpPr>
        <p:spPr>
          <a:xfrm>
            <a:off x="650081" y="1153958"/>
            <a:ext cx="123327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Verdana"/>
              <a:buNone/>
              <a:defRPr sz="2900" b="0" i="0" u="none" strike="noStrike" cap="none">
                <a:solidFill>
                  <a:srgbClr val="F75A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51"/>
          <p:cNvSpPr txBox="1">
            <a:spLocks noGrp="1"/>
          </p:cNvSpPr>
          <p:nvPr>
            <p:ph type="body" idx="3"/>
          </p:nvPr>
        </p:nvSpPr>
        <p:spPr>
          <a:xfrm>
            <a:off x="636946" y="383130"/>
            <a:ext cx="123327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Verdana"/>
              <a:buNone/>
              <a:defRPr sz="41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2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3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53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6" name="Google Shape;286;p53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4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54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0" name="Google Shape;290;p54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5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6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56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8" name="Google Shape;298;p56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7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None/>
              <a:defRPr sz="9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57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8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58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58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6" name="Google Shape;306;p58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7" name="Google Shape;307;p58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9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0" name="Google Shape;310;p5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0"/>
          <p:cNvSpPr txBox="1">
            <a:spLocks noGrp="1"/>
          </p:cNvSpPr>
          <p:nvPr>
            <p:ph type="title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00"/>
              <a:buFont typeface="Arial"/>
              <a:buNone/>
              <a:defRPr sz="2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60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60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1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3"/>
          <p:cNvSpPr txBox="1">
            <a:spLocks noGrp="1"/>
          </p:cNvSpPr>
          <p:nvPr>
            <p:ph type="ctrTitle"/>
          </p:nvPr>
        </p:nvSpPr>
        <p:spPr>
          <a:xfrm>
            <a:off x="613676" y="1459275"/>
            <a:ext cx="16774800" cy="40227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9pPr>
          </a:lstStyle>
          <a:p>
            <a:endParaRPr/>
          </a:p>
        </p:txBody>
      </p:sp>
      <p:sp>
        <p:nvSpPr>
          <p:cNvPr id="324" name="Google Shape;324;p63"/>
          <p:cNvSpPr txBox="1">
            <a:spLocks noGrp="1"/>
          </p:cNvSpPr>
          <p:nvPr>
            <p:ph type="subTitle" idx="1"/>
          </p:nvPr>
        </p:nvSpPr>
        <p:spPr>
          <a:xfrm>
            <a:off x="613659" y="5554535"/>
            <a:ext cx="16774800" cy="15534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325" name="Google Shape;325;p63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4"/>
          <p:cNvSpPr txBox="1">
            <a:spLocks noGrp="1"/>
          </p:cNvSpPr>
          <p:nvPr>
            <p:ph type="title"/>
          </p:nvPr>
        </p:nvSpPr>
        <p:spPr>
          <a:xfrm>
            <a:off x="613659" y="4215400"/>
            <a:ext cx="16774800" cy="16497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endParaRPr/>
          </a:p>
        </p:txBody>
      </p:sp>
      <p:sp>
        <p:nvSpPr>
          <p:cNvPr id="328" name="Google Shape;328;p64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65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32" name="Google Shape;332;p65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6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6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78747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6" name="Google Shape;336;p66"/>
          <p:cNvSpPr txBox="1">
            <a:spLocks noGrp="1"/>
          </p:cNvSpPr>
          <p:nvPr>
            <p:ph type="body" idx="2"/>
          </p:nvPr>
        </p:nvSpPr>
        <p:spPr>
          <a:xfrm>
            <a:off x="9513788" y="2258709"/>
            <a:ext cx="7874700" cy="6695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7" name="Google Shape;337;p66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7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67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8"/>
          <p:cNvSpPr txBox="1">
            <a:spLocks noGrp="1"/>
          </p:cNvSpPr>
          <p:nvPr>
            <p:ph type="title"/>
          </p:nvPr>
        </p:nvSpPr>
        <p:spPr>
          <a:xfrm>
            <a:off x="613659" y="1088907"/>
            <a:ext cx="5528400" cy="14811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343" name="Google Shape;343;p68"/>
          <p:cNvSpPr txBox="1">
            <a:spLocks noGrp="1"/>
          </p:cNvSpPr>
          <p:nvPr>
            <p:ph type="body" idx="1"/>
          </p:nvPr>
        </p:nvSpPr>
        <p:spPr>
          <a:xfrm>
            <a:off x="613659" y="2723444"/>
            <a:ext cx="5528400" cy="62313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3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3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3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3100"/>
              </a:spcBef>
              <a:spcAft>
                <a:spcPts val="3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44" name="Google Shape;344;p68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9"/>
          <p:cNvSpPr txBox="1">
            <a:spLocks noGrp="1"/>
          </p:cNvSpPr>
          <p:nvPr>
            <p:ph type="title"/>
          </p:nvPr>
        </p:nvSpPr>
        <p:spPr>
          <a:xfrm>
            <a:off x="965180" y="882238"/>
            <a:ext cx="12536700" cy="80175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rtl="0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>
            <a:endParaRPr/>
          </a:p>
        </p:txBody>
      </p:sp>
      <p:sp>
        <p:nvSpPr>
          <p:cNvPr id="347" name="Google Shape;347;p69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0"/>
          <p:cNvSpPr/>
          <p:nvPr/>
        </p:nvSpPr>
        <p:spPr>
          <a:xfrm>
            <a:off x="9001125" y="-245"/>
            <a:ext cx="9001200" cy="100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70"/>
          <p:cNvSpPr txBox="1">
            <a:spLocks noGrp="1"/>
          </p:cNvSpPr>
          <p:nvPr>
            <p:ph type="title"/>
          </p:nvPr>
        </p:nvSpPr>
        <p:spPr>
          <a:xfrm>
            <a:off x="522703" y="2416871"/>
            <a:ext cx="7964100" cy="29052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endParaRPr/>
          </a:p>
        </p:txBody>
      </p:sp>
      <p:sp>
        <p:nvSpPr>
          <p:cNvPr id="351" name="Google Shape;351;p70"/>
          <p:cNvSpPr txBox="1">
            <a:spLocks noGrp="1"/>
          </p:cNvSpPr>
          <p:nvPr>
            <p:ph type="subTitle" idx="1"/>
          </p:nvPr>
        </p:nvSpPr>
        <p:spPr>
          <a:xfrm>
            <a:off x="522703" y="5493681"/>
            <a:ext cx="7964100" cy="24207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52" name="Google Shape;352;p70"/>
          <p:cNvSpPr txBox="1">
            <a:spLocks noGrp="1"/>
          </p:cNvSpPr>
          <p:nvPr>
            <p:ph type="body" idx="2"/>
          </p:nvPr>
        </p:nvSpPr>
        <p:spPr>
          <a:xfrm>
            <a:off x="9724641" y="1419098"/>
            <a:ext cx="7554000" cy="72420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lvl="0" indent="-450850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53" name="Google Shape;353;p70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1"/>
          <p:cNvSpPr txBox="1">
            <a:spLocks noGrp="1"/>
          </p:cNvSpPr>
          <p:nvPr>
            <p:ph type="body" idx="1"/>
          </p:nvPr>
        </p:nvSpPr>
        <p:spPr>
          <a:xfrm>
            <a:off x="613659" y="8291405"/>
            <a:ext cx="11810100" cy="11859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356" name="Google Shape;356;p71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2"/>
          <p:cNvSpPr txBox="1">
            <a:spLocks noGrp="1"/>
          </p:cNvSpPr>
          <p:nvPr>
            <p:ph type="title" hasCustomPrompt="1"/>
          </p:nvPr>
        </p:nvSpPr>
        <p:spPr>
          <a:xfrm>
            <a:off x="613659" y="2167868"/>
            <a:ext cx="16774800" cy="3848100"/>
          </a:xfrm>
          <a:prstGeom prst="rect">
            <a:avLst/>
          </a:prstGeom>
        </p:spPr>
        <p:txBody>
          <a:bodyPr spcFirstLastPara="1" wrap="square" lIns="179725" tIns="179725" rIns="179725" bIns="1797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600"/>
              <a:buNone/>
              <a:defRPr sz="23600"/>
            </a:lvl9pPr>
          </a:lstStyle>
          <a:p>
            <a:r>
              <a:t>xx%</a:t>
            </a:r>
          </a:p>
        </p:txBody>
      </p:sp>
      <p:sp>
        <p:nvSpPr>
          <p:cNvPr id="359" name="Google Shape;359;p72"/>
          <p:cNvSpPr txBox="1">
            <a:spLocks noGrp="1"/>
          </p:cNvSpPr>
          <p:nvPr>
            <p:ph type="body" idx="1"/>
          </p:nvPr>
        </p:nvSpPr>
        <p:spPr>
          <a:xfrm>
            <a:off x="613659" y="6177972"/>
            <a:ext cx="16774800" cy="2549400"/>
          </a:xfrm>
          <a:prstGeom prst="rect">
            <a:avLst/>
          </a:prstGeom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algn="ctr" rtl="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 rtl="0">
              <a:spcBef>
                <a:spcPts val="31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 rtl="0">
              <a:spcBef>
                <a:spcPts val="3100"/>
              </a:spcBef>
              <a:spcAft>
                <a:spcPts val="31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360" name="Google Shape;360;p72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3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027" cy="168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027" cy="665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713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527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9001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6150770" y="9343254"/>
            <a:ext cx="57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12901617" y="9343254"/>
            <a:ext cx="4200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>
            <a:spLocks noGrp="1"/>
          </p:cNvSpPr>
          <p:nvPr>
            <p:ph type="title"/>
          </p:nvPr>
        </p:nvSpPr>
        <p:spPr>
          <a:xfrm>
            <a:off x="900115" y="403694"/>
            <a:ext cx="162021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body" idx="1"/>
          </p:nvPr>
        </p:nvSpPr>
        <p:spPr>
          <a:xfrm>
            <a:off x="900115" y="2352151"/>
            <a:ext cx="16202100" cy="6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9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Arial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49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8" name="Google Shape;268;p49"/>
          <p:cNvSpPr txBox="1">
            <a:spLocks noGrp="1"/>
          </p:cNvSpPr>
          <p:nvPr>
            <p:ph type="sldNum" idx="12"/>
          </p:nvPr>
        </p:nvSpPr>
        <p:spPr>
          <a:xfrm>
            <a:off x="16680150" y="9139328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2"/>
          <p:cNvSpPr txBox="1">
            <a:spLocks noGrp="1"/>
          </p:cNvSpPr>
          <p:nvPr>
            <p:ph type="title"/>
          </p:nvPr>
        </p:nvSpPr>
        <p:spPr>
          <a:xfrm>
            <a:off x="613659" y="872194"/>
            <a:ext cx="167748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62"/>
          <p:cNvSpPr txBox="1">
            <a:spLocks noGrp="1"/>
          </p:cNvSpPr>
          <p:nvPr>
            <p:ph type="body" idx="1"/>
          </p:nvPr>
        </p:nvSpPr>
        <p:spPr>
          <a:xfrm>
            <a:off x="613659" y="2258709"/>
            <a:ext cx="167748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>
            <a:lvl1pPr marL="457200" lvl="0" indent="-450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 rtl="0">
              <a:lnSpc>
                <a:spcPct val="115000"/>
              </a:lnSpc>
              <a:spcBef>
                <a:spcPts val="31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 rtl="0">
              <a:lnSpc>
                <a:spcPct val="115000"/>
              </a:lnSpc>
              <a:spcBef>
                <a:spcPts val="3100"/>
              </a:spcBef>
              <a:spcAft>
                <a:spcPts val="31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62"/>
          <p:cNvSpPr txBox="1">
            <a:spLocks noGrp="1"/>
          </p:cNvSpPr>
          <p:nvPr>
            <p:ph type="sldNum" idx="12"/>
          </p:nvPr>
        </p:nvSpPr>
        <p:spPr>
          <a:xfrm>
            <a:off x="16680151" y="9139329"/>
            <a:ext cx="10803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21" name="Google Shape;321;p62"/>
          <p:cNvSpPr txBox="1"/>
          <p:nvPr/>
        </p:nvSpPr>
        <p:spPr>
          <a:xfrm>
            <a:off x="-148" y="9320977"/>
            <a:ext cx="180024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Pesquisa realizada por Antonio Muniz para os livros Jornada Ágil e Digital e Jornada Ágil de Qualidade</a:t>
            </a:r>
            <a:endParaRPr sz="2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FzDaBzBlL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76"/>
          <p:cNvSpPr/>
          <p:nvPr/>
        </p:nvSpPr>
        <p:spPr>
          <a:xfrm>
            <a:off x="1019550" y="5588031"/>
            <a:ext cx="15757200" cy="20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endParaRPr sz="800" b="0" i="0" u="none" strike="noStrike" cap="none">
              <a:solidFill>
                <a:srgbClr val="04255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Verdana"/>
              <a:buNone/>
            </a:pPr>
            <a:r>
              <a:rPr lang="pt-BR" sz="5500" b="1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O tradicional especialista está com os dias contados em equipes ágeis?</a:t>
            </a:r>
            <a:endParaRPr sz="5500" b="1">
              <a:solidFill>
                <a:srgbClr val="04255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0" name="Google Shape;370;p76"/>
          <p:cNvSpPr/>
          <p:nvPr/>
        </p:nvSpPr>
        <p:spPr>
          <a:xfrm>
            <a:off x="3852751" y="8696125"/>
            <a:ext cx="10090800" cy="9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89825" rIns="179725" bIns="898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4700"/>
              <a:buFont typeface="Verdana"/>
              <a:buNone/>
            </a:pPr>
            <a:r>
              <a:rPr lang="pt-BR" sz="4700" b="0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Antonio </a:t>
            </a:r>
            <a:r>
              <a:rPr lang="pt-BR" sz="4700" b="1" i="0" u="none" strike="noStrike" cap="none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Muniz</a:t>
            </a:r>
            <a:endParaRPr sz="4700" b="1"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371" name="Google Shape;37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5150" y="973850"/>
            <a:ext cx="5171600" cy="33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250" y="651500"/>
            <a:ext cx="8886825" cy="40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7"/>
          <p:cNvSpPr/>
          <p:nvPr/>
        </p:nvSpPr>
        <p:spPr>
          <a:xfrm>
            <a:off x="0" y="111100"/>
            <a:ext cx="18002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</a:rPr>
              <a:t>Como será nossa Jornada hoje</a:t>
            </a:r>
            <a:endParaRPr>
              <a:solidFill>
                <a:schemeClr val="dk1"/>
              </a:solidFill>
            </a:endParaRPr>
          </a:p>
          <a:p>
            <a:pPr marL="742906" marR="0" lvl="0" indent="-742906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002060"/>
              </a:solidFill>
            </a:endParaRPr>
          </a:p>
        </p:txBody>
      </p:sp>
      <p:sp>
        <p:nvSpPr>
          <p:cNvPr id="379" name="Google Shape;379;p77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77"/>
          <p:cNvSpPr/>
          <p:nvPr/>
        </p:nvSpPr>
        <p:spPr>
          <a:xfrm>
            <a:off x="4227289" y="5470900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77"/>
          <p:cNvSpPr/>
          <p:nvPr/>
        </p:nvSpPr>
        <p:spPr>
          <a:xfrm>
            <a:off x="6860785" y="3267402"/>
            <a:ext cx="7173600" cy="2203500"/>
          </a:xfrm>
          <a:prstGeom prst="roundRect">
            <a:avLst>
              <a:gd name="adj" fmla="val 16667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77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77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7"/>
          <p:cNvSpPr/>
          <p:nvPr/>
        </p:nvSpPr>
        <p:spPr>
          <a:xfrm>
            <a:off x="10147825" y="1396875"/>
            <a:ext cx="5483100" cy="19176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77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8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78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78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78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78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78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78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78"/>
          <p:cNvSpPr/>
          <p:nvPr/>
        </p:nvSpPr>
        <p:spPr>
          <a:xfrm>
            <a:off x="259625" y="7388500"/>
            <a:ext cx="94323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7938490" cy="1008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9079" y="152400"/>
            <a:ext cx="9443175" cy="688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0"/>
          <p:cNvSpPr/>
          <p:nvPr/>
        </p:nvSpPr>
        <p:spPr>
          <a:xfrm>
            <a:off x="8239100" y="4697407"/>
            <a:ext cx="9014100" cy="18573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Amplitude: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Impacto em todos os setores no mundo inteiro</a:t>
            </a:r>
            <a:endParaRPr/>
          </a:p>
        </p:txBody>
      </p:sp>
      <p:sp>
        <p:nvSpPr>
          <p:cNvPr id="415" name="Google Shape;415;p80"/>
          <p:cNvSpPr/>
          <p:nvPr/>
        </p:nvSpPr>
        <p:spPr>
          <a:xfrm>
            <a:off x="8239100" y="2421100"/>
            <a:ext cx="9014100" cy="18573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Velocidade: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Descobertas exponenciais sem precedentes</a:t>
            </a:r>
            <a:endParaRPr/>
          </a:p>
        </p:txBody>
      </p:sp>
      <p:sp>
        <p:nvSpPr>
          <p:cNvPr id="416" name="Google Shape;416;p80"/>
          <p:cNvSpPr/>
          <p:nvPr/>
        </p:nvSpPr>
        <p:spPr>
          <a:xfrm>
            <a:off x="8239100" y="7050100"/>
            <a:ext cx="9014100" cy="1928700"/>
          </a:xfrm>
          <a:prstGeom prst="roundRect">
            <a:avLst>
              <a:gd name="adj" fmla="val 16667"/>
            </a:avLst>
          </a:prstGeom>
          <a:solidFill>
            <a:srgbClr val="D5A6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Profundidade: </a:t>
            </a:r>
            <a:r>
              <a:rPr lang="pt-BR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Transformação total na produção, gestão, etc</a:t>
            </a:r>
            <a:endParaRPr/>
          </a:p>
        </p:txBody>
      </p:sp>
      <p:sp>
        <p:nvSpPr>
          <p:cNvPr id="417" name="Google Shape;417;p80"/>
          <p:cNvSpPr txBox="1">
            <a:spLocks noGrp="1"/>
          </p:cNvSpPr>
          <p:nvPr>
            <p:ph type="title"/>
          </p:nvPr>
        </p:nvSpPr>
        <p:spPr>
          <a:xfrm>
            <a:off x="2987750" y="262900"/>
            <a:ext cx="138456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Vivemos a Transformação Digital  =  Quarta  Revolução Industrial !!!</a:t>
            </a:r>
            <a:endParaRPr/>
          </a:p>
        </p:txBody>
      </p:sp>
      <p:sp>
        <p:nvSpPr>
          <p:cNvPr id="418" name="Google Shape;418;p80"/>
          <p:cNvSpPr/>
          <p:nvPr/>
        </p:nvSpPr>
        <p:spPr>
          <a:xfrm>
            <a:off x="0" y="9326592"/>
            <a:ext cx="18002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 Livro:  A Quarta Revolução Industrial, Klaus Schwab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349" y="3432225"/>
            <a:ext cx="6069599" cy="34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2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103297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2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4"/>
          <p:cNvSpPr txBox="1">
            <a:spLocks noGrp="1"/>
          </p:cNvSpPr>
          <p:nvPr>
            <p:ph type="title"/>
          </p:nvPr>
        </p:nvSpPr>
        <p:spPr>
          <a:xfrm>
            <a:off x="152400" y="262903"/>
            <a:ext cx="180021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Tempo para chegar a 50 milhões de usuários</a:t>
            </a:r>
            <a:endParaRPr sz="5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627" y="1470807"/>
            <a:ext cx="10287071" cy="471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0847" y="7183452"/>
            <a:ext cx="6429420" cy="22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335" y="7040576"/>
            <a:ext cx="7000924" cy="2786082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84"/>
          <p:cNvSpPr/>
          <p:nvPr/>
        </p:nvSpPr>
        <p:spPr>
          <a:xfrm>
            <a:off x="347625" y="1825600"/>
            <a:ext cx="10287000" cy="4357800"/>
          </a:xfrm>
          <a:prstGeom prst="rect">
            <a:avLst/>
          </a:prstGeom>
          <a:noFill/>
          <a:ln w="127000" cap="flat" cmpd="sng">
            <a:solidFill>
              <a:srgbClr val="00B05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84"/>
          <p:cNvSpPr/>
          <p:nvPr/>
        </p:nvSpPr>
        <p:spPr>
          <a:xfrm>
            <a:off x="6705609" y="4040180"/>
            <a:ext cx="314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Em anos</a:t>
            </a:r>
            <a:endParaRPr sz="5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84"/>
          <p:cNvSpPr/>
          <p:nvPr/>
        </p:nvSpPr>
        <p:spPr>
          <a:xfrm>
            <a:off x="600021" y="7040576"/>
            <a:ext cx="8072400" cy="2714700"/>
          </a:xfrm>
          <a:prstGeom prst="rect">
            <a:avLst/>
          </a:prstGeom>
          <a:noFill/>
          <a:ln w="1270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4"/>
          <p:cNvSpPr/>
          <p:nvPr/>
        </p:nvSpPr>
        <p:spPr>
          <a:xfrm>
            <a:off x="6172185" y="8540774"/>
            <a:ext cx="314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Meses</a:t>
            </a:r>
            <a:endParaRPr sz="54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4"/>
          <p:cNvSpPr/>
          <p:nvPr/>
        </p:nvSpPr>
        <p:spPr>
          <a:xfrm>
            <a:off x="10439409" y="7040576"/>
            <a:ext cx="7358100" cy="27147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84"/>
          <p:cNvSpPr/>
          <p:nvPr/>
        </p:nvSpPr>
        <p:spPr>
          <a:xfrm>
            <a:off x="15716297" y="8546138"/>
            <a:ext cx="276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Dias</a:t>
            </a:r>
            <a:endParaRPr sz="5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85"/>
          <p:cNvSpPr txBox="1">
            <a:spLocks noGrp="1"/>
          </p:cNvSpPr>
          <p:nvPr>
            <p:ph type="title"/>
          </p:nvPr>
        </p:nvSpPr>
        <p:spPr>
          <a:xfrm>
            <a:off x="0" y="262903"/>
            <a:ext cx="180021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325" tIns="64150" rIns="128325" bIns="64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pt-BR" sz="5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Mudança de Era está só começando?</a:t>
            </a:r>
            <a:endParaRPr sz="5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85"/>
          <p:cNvSpPr/>
          <p:nvPr/>
        </p:nvSpPr>
        <p:spPr>
          <a:xfrm>
            <a:off x="4896925" y="9208450"/>
            <a:ext cx="8707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 Livro:  </a:t>
            </a: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Vai lá e faz</a:t>
            </a:r>
            <a:r>
              <a:rPr lang="pt-BR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Thiago Mattos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7" name="Google Shape;45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150" y="1620600"/>
            <a:ext cx="15716050" cy="73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6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86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86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86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86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86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86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86"/>
          <p:cNvSpPr/>
          <p:nvPr/>
        </p:nvSpPr>
        <p:spPr>
          <a:xfrm>
            <a:off x="1784375" y="5389275"/>
            <a:ext cx="9918000" cy="21210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p8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87"/>
          <p:cNvSpPr/>
          <p:nvPr/>
        </p:nvSpPr>
        <p:spPr>
          <a:xfrm>
            <a:off x="633350" y="150700"/>
            <a:ext cx="169221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>
                <a:solidFill>
                  <a:srgbClr val="002060"/>
                </a:solidFill>
              </a:rPr>
              <a:t>Comando e Controle: </a:t>
            </a:r>
            <a:r>
              <a:rPr lang="pt-BR" sz="4800">
                <a:solidFill>
                  <a:srgbClr val="002060"/>
                </a:solidFill>
              </a:rPr>
              <a:t>Empresas, Escolas, Sociedade, etc</a:t>
            </a:r>
            <a:endParaRPr sz="4800"/>
          </a:p>
        </p:txBody>
      </p:sp>
      <p:grpSp>
        <p:nvGrpSpPr>
          <p:cNvPr id="480" name="Google Shape;480;p87"/>
          <p:cNvGrpSpPr/>
          <p:nvPr/>
        </p:nvGrpSpPr>
        <p:grpSpPr>
          <a:xfrm>
            <a:off x="463860" y="7436190"/>
            <a:ext cx="6499553" cy="1103025"/>
            <a:chOff x="1058037" y="683134"/>
            <a:chExt cx="3316267" cy="562797"/>
          </a:xfrm>
        </p:grpSpPr>
        <p:pic>
          <p:nvPicPr>
            <p:cNvPr id="481" name="Google Shape;481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8037" y="68826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0851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3" name="Google Shape;483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53943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4" name="Google Shape;484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20732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5" name="Google Shape;485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63546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6" name="Google Shape;486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16638" y="68313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7" name="Google Shape;487;p87"/>
          <p:cNvGrpSpPr/>
          <p:nvPr/>
        </p:nvGrpSpPr>
        <p:grpSpPr>
          <a:xfrm>
            <a:off x="387660" y="8655390"/>
            <a:ext cx="6499553" cy="1103025"/>
            <a:chOff x="1058037" y="683134"/>
            <a:chExt cx="3316267" cy="562797"/>
          </a:xfrm>
        </p:grpSpPr>
        <p:pic>
          <p:nvPicPr>
            <p:cNvPr id="488" name="Google Shape;488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58037" y="68826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9" name="Google Shape;489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0851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0" name="Google Shape;490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53943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20732" y="68655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2" name="Google Shape;492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63546" y="68484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3" name="Google Shape;493;p87" descr="https://lh6.googleusercontent.com/-JJ1zHXUIPwm2SpTMOW88QLhFLZr-6YigIm5ns_8o9Flgsl6HoAlOLPRGdrFQPBiNsCxmACQSjh0eFYiQ9OB3aInGmE-tF3eCGU_d0RlpC5Vzoz6wXSjnyDS8cogBsvJ2plm2kllE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16638" y="683134"/>
              <a:ext cx="557667" cy="557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4" name="Google Shape;494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1250" y="1293101"/>
            <a:ext cx="2160225" cy="272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87" descr="https://lh6.googleusercontent.com/dWgBRkztRynu00T1_cXpgM7z5jHlf6E9kl-_A1ZsQDNp75cwDFoVzVWbsLUUGcAJQnbHbSBtQDokJpWcSvrs_aYLzRwuk7CCXIEL_CXME7gaZfiHaCCTxqeK-M7mqv5bCTayxgHk4J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23" y="4521676"/>
            <a:ext cx="2160229" cy="1728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0051" y="1555075"/>
            <a:ext cx="1587175" cy="17572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87"/>
          <p:cNvCxnSpPr/>
          <p:nvPr/>
        </p:nvCxnSpPr>
        <p:spPr>
          <a:xfrm rot="10800000" flipH="1">
            <a:off x="1854400" y="4610725"/>
            <a:ext cx="3733500" cy="2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98" name="Google Shape;498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3526" y="4826600"/>
            <a:ext cx="1066800" cy="13457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9" name="Google Shape;499;p87"/>
          <p:cNvCxnSpPr>
            <a:stCxn id="496" idx="2"/>
            <a:endCxn id="495" idx="0"/>
          </p:cNvCxnSpPr>
          <p:nvPr/>
        </p:nvCxnSpPr>
        <p:spPr>
          <a:xfrm>
            <a:off x="3713639" y="3312311"/>
            <a:ext cx="0" cy="1209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0" name="Google Shape;500;p87"/>
          <p:cNvCxnSpPr/>
          <p:nvPr/>
        </p:nvCxnSpPr>
        <p:spPr>
          <a:xfrm>
            <a:off x="407625" y="7339100"/>
            <a:ext cx="6697200" cy="2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1" name="Google Shape;501;p87"/>
          <p:cNvCxnSpPr/>
          <p:nvPr/>
        </p:nvCxnSpPr>
        <p:spPr>
          <a:xfrm>
            <a:off x="3713639" y="6131711"/>
            <a:ext cx="0" cy="1209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02" name="Google Shape;502;p87"/>
          <p:cNvSpPr/>
          <p:nvPr/>
        </p:nvSpPr>
        <p:spPr>
          <a:xfrm>
            <a:off x="7875182" y="4620406"/>
            <a:ext cx="4148700" cy="2069700"/>
          </a:xfrm>
          <a:prstGeom prst="roundRect">
            <a:avLst>
              <a:gd name="adj" fmla="val 16667"/>
            </a:avLst>
          </a:prstGeom>
          <a:solidFill>
            <a:srgbClr val="45818E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/>
              <a:t>Controla execução</a:t>
            </a:r>
            <a:endParaRPr sz="47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87"/>
          <p:cNvSpPr/>
          <p:nvPr/>
        </p:nvSpPr>
        <p:spPr>
          <a:xfrm>
            <a:off x="7875176" y="1707475"/>
            <a:ext cx="4148700" cy="2069700"/>
          </a:xfrm>
          <a:prstGeom prst="roundRect">
            <a:avLst>
              <a:gd name="adj" fmla="val 16667"/>
            </a:avLst>
          </a:prstGeom>
          <a:solidFill>
            <a:srgbClr val="F1C232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/>
              <a:t>Ideias brilhantes</a:t>
            </a:r>
            <a:endParaRPr sz="47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4" name="Google Shape;504;p87"/>
          <p:cNvGrpSpPr/>
          <p:nvPr/>
        </p:nvGrpSpPr>
        <p:grpSpPr>
          <a:xfrm>
            <a:off x="7111657" y="7335453"/>
            <a:ext cx="4912032" cy="2422440"/>
            <a:chOff x="9702602" y="6907825"/>
            <a:chExt cx="5754489" cy="2850600"/>
          </a:xfrm>
        </p:grpSpPr>
        <p:sp>
          <p:nvSpPr>
            <p:cNvPr id="505" name="Google Shape;505;p87"/>
            <p:cNvSpPr/>
            <p:nvPr/>
          </p:nvSpPr>
          <p:spPr>
            <a:xfrm>
              <a:off x="10596791" y="6907825"/>
              <a:ext cx="4860300" cy="28506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79725" tIns="179725" rIns="179725" bIns="179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700"/>
                <a:buFont typeface="Arial"/>
                <a:buNone/>
              </a:pPr>
              <a:r>
                <a:rPr lang="pt-BR" sz="4700" b="1"/>
                <a:t>Mão de obra (máquinas)</a:t>
              </a:r>
              <a:endParaRPr sz="4700" b="1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6" name="Google Shape;506;p8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02602" y="8337325"/>
              <a:ext cx="514134" cy="7632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7" name="Google Shape;507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8750" y="6072005"/>
            <a:ext cx="4286700" cy="3118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268750" y="1830450"/>
            <a:ext cx="4286700" cy="321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38" y="298685"/>
            <a:ext cx="17622424" cy="8693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002250" cy="1065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0" y="0"/>
            <a:ext cx="18002250" cy="100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91"/>
          <p:cNvSpPr txBox="1">
            <a:spLocks noGrp="1"/>
          </p:cNvSpPr>
          <p:nvPr>
            <p:ph type="sldNum" idx="12"/>
          </p:nvPr>
        </p:nvSpPr>
        <p:spPr>
          <a:xfrm>
            <a:off x="16655763" y="9506606"/>
            <a:ext cx="14064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fld id="{00000000-1234-1234-1234-123412341234}" type="slidenum">
              <a:rPr lang="pt-BR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2" name="Google Shape;53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3450" y="235512"/>
            <a:ext cx="14615350" cy="32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91"/>
          <p:cNvSpPr/>
          <p:nvPr/>
        </p:nvSpPr>
        <p:spPr>
          <a:xfrm>
            <a:off x="1360275" y="698400"/>
            <a:ext cx="15449100" cy="18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5500" b="1">
                <a:solidFill>
                  <a:srgbClr val="002060"/>
                </a:solidFill>
              </a:rPr>
              <a:t>Mindset linear tradicional</a:t>
            </a:r>
            <a:endParaRPr sz="5500" b="1">
              <a:solidFill>
                <a:srgbClr val="002060"/>
              </a:solidFill>
            </a:endParaRPr>
          </a:p>
        </p:txBody>
      </p:sp>
      <p:pic>
        <p:nvPicPr>
          <p:cNvPr id="534" name="Google Shape;534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550" y="5704525"/>
            <a:ext cx="13560575" cy="4187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91"/>
          <p:cNvSpPr/>
          <p:nvPr/>
        </p:nvSpPr>
        <p:spPr>
          <a:xfrm>
            <a:off x="1880475" y="4408900"/>
            <a:ext cx="14775300" cy="18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5500" b="1">
                <a:solidFill>
                  <a:srgbClr val="002060"/>
                </a:solidFill>
              </a:rPr>
              <a:t>Mas…   Um plano perfeito não resiste a um mundo complexo e veloz</a:t>
            </a:r>
            <a:endParaRPr sz="5500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2"/>
          <p:cNvSpPr/>
          <p:nvPr/>
        </p:nvSpPr>
        <p:spPr>
          <a:xfrm>
            <a:off x="8637248" y="1597054"/>
            <a:ext cx="5588400" cy="2249400"/>
          </a:xfrm>
          <a:prstGeom prst="roundRect">
            <a:avLst>
              <a:gd name="adj" fmla="val 16667"/>
            </a:avLst>
          </a:prstGeom>
          <a:solidFill>
            <a:srgbClr val="0088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/>
              <a:t>Neocortex</a:t>
            </a:r>
            <a:endParaRPr sz="59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/>
              <a:t>Racional</a:t>
            </a:r>
            <a:endParaRPr sz="5900" b="1" i="0" u="none" strike="noStrike" cap="none"/>
          </a:p>
        </p:txBody>
      </p:sp>
      <p:sp>
        <p:nvSpPr>
          <p:cNvPr id="541" name="Google Shape;541;p92"/>
          <p:cNvSpPr/>
          <p:nvPr/>
        </p:nvSpPr>
        <p:spPr>
          <a:xfrm>
            <a:off x="8615986" y="6654099"/>
            <a:ext cx="5669400" cy="2249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>
                <a:latin typeface="Arial"/>
                <a:ea typeface="Arial"/>
                <a:cs typeface="Arial"/>
                <a:sym typeface="Arial"/>
              </a:rPr>
              <a:t>Reptiliano</a:t>
            </a:r>
            <a:endParaRPr sz="5900" b="1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1" i="0" u="none" strike="noStrike" cap="none"/>
              <a:t>Primitivo</a:t>
            </a:r>
            <a:endParaRPr sz="4700" b="1" i="0" u="none" strike="noStrike" cap="none"/>
          </a:p>
        </p:txBody>
      </p:sp>
      <p:sp>
        <p:nvSpPr>
          <p:cNvPr id="542" name="Google Shape;542;p92"/>
          <p:cNvSpPr/>
          <p:nvPr/>
        </p:nvSpPr>
        <p:spPr>
          <a:xfrm>
            <a:off x="8665008" y="4121795"/>
            <a:ext cx="5560800" cy="22494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5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Límbico</a:t>
            </a:r>
            <a:endParaRPr sz="5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Emocional</a:t>
            </a:r>
            <a:endParaRPr sz="4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506" y="1557710"/>
            <a:ext cx="6573720" cy="703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92"/>
          <p:cNvPicPr preferRelativeResize="0"/>
          <p:nvPr/>
        </p:nvPicPr>
        <p:blipFill rotWithShape="1">
          <a:blip r:embed="rId4">
            <a:alphaModFix/>
          </a:blip>
          <a:srcRect l="9173" r="1236"/>
          <a:stretch/>
        </p:blipFill>
        <p:spPr>
          <a:xfrm>
            <a:off x="14497636" y="6803466"/>
            <a:ext cx="3162501" cy="272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61595" y="4446862"/>
            <a:ext cx="3450706" cy="161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74442" y="1568295"/>
            <a:ext cx="1727332" cy="2369492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92"/>
          <p:cNvSpPr/>
          <p:nvPr/>
        </p:nvSpPr>
        <p:spPr>
          <a:xfrm>
            <a:off x="2790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Cérebro prioriza sobrevivência e respostas automáticas</a:t>
            </a:r>
            <a:endParaRPr sz="48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93"/>
          <p:cNvSpPr/>
          <p:nvPr/>
        </p:nvSpPr>
        <p:spPr>
          <a:xfrm>
            <a:off x="504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5500" b="1" i="0" u="none" strike="noStrike" cap="none">
                <a:solidFill>
                  <a:srgbClr val="04255A"/>
                </a:solidFill>
                <a:latin typeface="Arial"/>
                <a:ea typeface="Arial"/>
                <a:cs typeface="Arial"/>
                <a:sym typeface="Arial"/>
              </a:rPr>
              <a:t>Nosso dinossauro às vezes toma conta da razão...</a:t>
            </a:r>
            <a:endParaRPr sz="55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3" name="Google Shape;553;p93" descr="Resultado de imagem para dinossaur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63775"/>
            <a:ext cx="9433324" cy="861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93" descr="Resultado de imagem para chefe gritan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320" y="1463775"/>
            <a:ext cx="8518680" cy="861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94"/>
          <p:cNvSpPr/>
          <p:nvPr/>
        </p:nvSpPr>
        <p:spPr>
          <a:xfrm>
            <a:off x="50498" y="146158"/>
            <a:ext cx="179520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5500" b="1">
                <a:solidFill>
                  <a:srgbClr val="04255A"/>
                </a:solidFill>
              </a:rPr>
              <a:t>Domesticar nosso dinossauro é uma jornada...</a:t>
            </a:r>
            <a:endParaRPr sz="55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4941" y="1457450"/>
            <a:ext cx="8507609" cy="86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57450"/>
            <a:ext cx="9494949" cy="862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95"/>
          <p:cNvSpPr/>
          <p:nvPr/>
        </p:nvSpPr>
        <p:spPr>
          <a:xfrm>
            <a:off x="2574800" y="455275"/>
            <a:ext cx="136029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Nosso cérebro também obedece nossas ordens e aceita novos aplicativos</a:t>
            </a:r>
            <a:endParaRPr sz="4800" b="1" i="0" u="none" strike="noStrike" cap="none">
              <a:solidFill>
                <a:srgbClr val="0425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61875"/>
            <a:ext cx="9001126" cy="79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1126" y="2161875"/>
            <a:ext cx="9001124" cy="791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96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96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96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chemeClr val="dk1"/>
              </a:buClr>
              <a:buFont typeface="Arial"/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7" name="Google Shape;577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96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96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96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96"/>
          <p:cNvSpPr/>
          <p:nvPr/>
        </p:nvSpPr>
        <p:spPr>
          <a:xfrm>
            <a:off x="158290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96"/>
          <p:cNvSpPr/>
          <p:nvPr/>
        </p:nvSpPr>
        <p:spPr>
          <a:xfrm>
            <a:off x="4379700" y="3214150"/>
            <a:ext cx="99180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4" name="Google Shape;584;p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51025" y="5686825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7"/>
          <p:cNvSpPr/>
          <p:nvPr/>
        </p:nvSpPr>
        <p:spPr>
          <a:xfrm rot="-5400000">
            <a:off x="5659700" y="4426025"/>
            <a:ext cx="6121200" cy="20403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      Java</a:t>
            </a:r>
            <a:endParaRPr sz="9600"/>
          </a:p>
        </p:txBody>
      </p:sp>
      <p:sp>
        <p:nvSpPr>
          <p:cNvPr id="592" name="Google Shape;592;p97"/>
          <p:cNvSpPr/>
          <p:nvPr/>
        </p:nvSpPr>
        <p:spPr>
          <a:xfrm>
            <a:off x="7668200" y="1316750"/>
            <a:ext cx="20889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Lean</a:t>
            </a:r>
            <a:endParaRPr sz="4800"/>
          </a:p>
        </p:txBody>
      </p:sp>
      <p:sp>
        <p:nvSpPr>
          <p:cNvPr id="593" name="Google Shape;593;p97"/>
          <p:cNvSpPr/>
          <p:nvPr/>
        </p:nvSpPr>
        <p:spPr>
          <a:xfrm>
            <a:off x="97775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Empatia</a:t>
            </a:r>
            <a:endParaRPr sz="4800"/>
          </a:p>
        </p:txBody>
      </p:sp>
      <p:sp>
        <p:nvSpPr>
          <p:cNvPr id="594" name="Google Shape;594;p97"/>
          <p:cNvSpPr/>
          <p:nvPr/>
        </p:nvSpPr>
        <p:spPr>
          <a:xfrm>
            <a:off x="51293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DevOps</a:t>
            </a:r>
            <a:endParaRPr sz="4800"/>
          </a:p>
        </p:txBody>
      </p:sp>
      <p:sp>
        <p:nvSpPr>
          <p:cNvPr id="595" name="Google Shape;595;p97"/>
          <p:cNvSpPr/>
          <p:nvPr/>
        </p:nvSpPr>
        <p:spPr>
          <a:xfrm>
            <a:off x="34902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OKR</a:t>
            </a:r>
            <a:endParaRPr sz="4800"/>
          </a:p>
        </p:txBody>
      </p:sp>
      <p:sp>
        <p:nvSpPr>
          <p:cNvPr id="596" name="Google Shape;596;p97"/>
          <p:cNvSpPr/>
          <p:nvPr/>
        </p:nvSpPr>
        <p:spPr>
          <a:xfrm>
            <a:off x="123683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BD</a:t>
            </a:r>
            <a:endParaRPr sz="4800"/>
          </a:p>
        </p:txBody>
      </p:sp>
      <p:sp>
        <p:nvSpPr>
          <p:cNvPr id="597" name="Google Shape;597;p97"/>
          <p:cNvSpPr/>
          <p:nvPr/>
        </p:nvSpPr>
        <p:spPr>
          <a:xfrm>
            <a:off x="14072324" y="1316750"/>
            <a:ext cx="1506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UX</a:t>
            </a:r>
            <a:endParaRPr sz="4800"/>
          </a:p>
        </p:txBody>
      </p:sp>
      <p:sp>
        <p:nvSpPr>
          <p:cNvPr id="598" name="Google Shape;598;p97"/>
          <p:cNvSpPr/>
          <p:nvPr/>
        </p:nvSpPr>
        <p:spPr>
          <a:xfrm>
            <a:off x="340075" y="1316750"/>
            <a:ext cx="3177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Produto</a:t>
            </a:r>
            <a:endParaRPr sz="4800"/>
          </a:p>
        </p:txBody>
      </p:sp>
      <p:sp>
        <p:nvSpPr>
          <p:cNvPr id="599" name="Google Shape;599;p97"/>
          <p:cNvSpPr/>
          <p:nvPr/>
        </p:nvSpPr>
        <p:spPr>
          <a:xfrm>
            <a:off x="15596319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MKT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8"/>
          <p:cNvSpPr/>
          <p:nvPr/>
        </p:nvSpPr>
        <p:spPr>
          <a:xfrm rot="-5400000">
            <a:off x="5659700" y="4426025"/>
            <a:ext cx="6121200" cy="20403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9600"/>
              <a:t>      Java</a:t>
            </a:r>
            <a:endParaRPr sz="9600"/>
          </a:p>
        </p:txBody>
      </p:sp>
      <p:sp>
        <p:nvSpPr>
          <p:cNvPr id="606" name="Google Shape;606;p98"/>
          <p:cNvSpPr/>
          <p:nvPr/>
        </p:nvSpPr>
        <p:spPr>
          <a:xfrm>
            <a:off x="7668200" y="1316750"/>
            <a:ext cx="20889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Lean</a:t>
            </a:r>
            <a:endParaRPr sz="4800"/>
          </a:p>
        </p:txBody>
      </p:sp>
      <p:sp>
        <p:nvSpPr>
          <p:cNvPr id="607" name="Google Shape;607;p98"/>
          <p:cNvSpPr/>
          <p:nvPr/>
        </p:nvSpPr>
        <p:spPr>
          <a:xfrm>
            <a:off x="97775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Empatia</a:t>
            </a:r>
            <a:endParaRPr sz="4800"/>
          </a:p>
        </p:txBody>
      </p:sp>
      <p:sp>
        <p:nvSpPr>
          <p:cNvPr id="608" name="Google Shape;608;p98"/>
          <p:cNvSpPr/>
          <p:nvPr/>
        </p:nvSpPr>
        <p:spPr>
          <a:xfrm>
            <a:off x="5129300" y="1316750"/>
            <a:ext cx="25788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DevOps</a:t>
            </a:r>
            <a:endParaRPr sz="4800"/>
          </a:p>
        </p:txBody>
      </p:sp>
      <p:sp>
        <p:nvSpPr>
          <p:cNvPr id="609" name="Google Shape;609;p98"/>
          <p:cNvSpPr/>
          <p:nvPr/>
        </p:nvSpPr>
        <p:spPr>
          <a:xfrm>
            <a:off x="34902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OKR</a:t>
            </a:r>
            <a:endParaRPr sz="4800"/>
          </a:p>
        </p:txBody>
      </p:sp>
      <p:sp>
        <p:nvSpPr>
          <p:cNvPr id="610" name="Google Shape;610;p98"/>
          <p:cNvSpPr/>
          <p:nvPr/>
        </p:nvSpPr>
        <p:spPr>
          <a:xfrm>
            <a:off x="12368300" y="1316750"/>
            <a:ext cx="17034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BD</a:t>
            </a:r>
            <a:endParaRPr sz="4800"/>
          </a:p>
        </p:txBody>
      </p:sp>
      <p:sp>
        <p:nvSpPr>
          <p:cNvPr id="611" name="Google Shape;611;p98"/>
          <p:cNvSpPr/>
          <p:nvPr/>
        </p:nvSpPr>
        <p:spPr>
          <a:xfrm>
            <a:off x="14072324" y="1316750"/>
            <a:ext cx="1506000" cy="106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UX</a:t>
            </a:r>
            <a:endParaRPr sz="4800"/>
          </a:p>
        </p:txBody>
      </p:sp>
      <p:sp>
        <p:nvSpPr>
          <p:cNvPr id="612" name="Google Shape;612;p98"/>
          <p:cNvSpPr/>
          <p:nvPr/>
        </p:nvSpPr>
        <p:spPr>
          <a:xfrm rot="-5400000" flipH="1">
            <a:off x="-904550" y="3923790"/>
            <a:ext cx="6999600" cy="17898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Produto</a:t>
            </a:r>
            <a:endParaRPr sz="9600"/>
          </a:p>
        </p:txBody>
      </p:sp>
      <p:sp>
        <p:nvSpPr>
          <p:cNvPr id="613" name="Google Shape;613;p98"/>
          <p:cNvSpPr/>
          <p:nvPr/>
        </p:nvSpPr>
        <p:spPr>
          <a:xfrm rot="-5400000">
            <a:off x="13042276" y="3892625"/>
            <a:ext cx="7188000" cy="2040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/>
              <a:t>  Marketing</a:t>
            </a:r>
            <a:endParaRPr sz="9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9"/>
          <p:cNvSpPr txBox="1">
            <a:spLocks noGrp="1"/>
          </p:cNvSpPr>
          <p:nvPr>
            <p:ph type="sldNum" idx="12"/>
          </p:nvPr>
        </p:nvSpPr>
        <p:spPr>
          <a:xfrm>
            <a:off x="16655763" y="9506606"/>
            <a:ext cx="14064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fld id="{00000000-1234-1234-1234-123412341234}" type="slidenum">
              <a:rPr lang="pt-BR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99"/>
          <p:cNvSpPr/>
          <p:nvPr/>
        </p:nvSpPr>
        <p:spPr>
          <a:xfrm>
            <a:off x="0" y="150700"/>
            <a:ext cx="180024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400" b="1">
                <a:solidFill>
                  <a:srgbClr val="002060"/>
                </a:solidFill>
              </a:rPr>
              <a:t>Alta performance: Equipes em forma de T  +  Experimentação</a:t>
            </a:r>
            <a:endParaRPr sz="4400"/>
          </a:p>
        </p:txBody>
      </p:sp>
      <p:pic>
        <p:nvPicPr>
          <p:cNvPr id="621" name="Google Shape;62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850" y="4589975"/>
            <a:ext cx="5914525" cy="47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99"/>
          <p:cNvSpPr/>
          <p:nvPr/>
        </p:nvSpPr>
        <p:spPr>
          <a:xfrm>
            <a:off x="6409800" y="2997857"/>
            <a:ext cx="5322600" cy="11790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/>
              <a:t>Facilitação</a:t>
            </a:r>
            <a:endParaRPr sz="4700" i="0" u="none" strike="noStrike" cap="none"/>
          </a:p>
        </p:txBody>
      </p:sp>
      <p:sp>
        <p:nvSpPr>
          <p:cNvPr id="623" name="Google Shape;623;p99"/>
          <p:cNvSpPr/>
          <p:nvPr/>
        </p:nvSpPr>
        <p:spPr>
          <a:xfrm>
            <a:off x="6409800" y="4713625"/>
            <a:ext cx="5322600" cy="46647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Confiança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Empatia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Adaptável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Multidisciplinar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Auto-organizado</a:t>
            </a:r>
            <a:endParaRPr sz="4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r>
              <a:rPr lang="pt-BR" sz="4700">
                <a:solidFill>
                  <a:schemeClr val="dk1"/>
                </a:solidFill>
              </a:rPr>
              <a:t>Qualidade</a:t>
            </a:r>
            <a:endParaRPr sz="4700">
              <a:solidFill>
                <a:schemeClr val="dk1"/>
              </a:solidFill>
            </a:endParaRPr>
          </a:p>
        </p:txBody>
      </p:sp>
      <p:sp>
        <p:nvSpPr>
          <p:cNvPr id="624" name="Google Shape;624;p99"/>
          <p:cNvSpPr/>
          <p:nvPr/>
        </p:nvSpPr>
        <p:spPr>
          <a:xfrm>
            <a:off x="6409800" y="1461075"/>
            <a:ext cx="5322600" cy="1179000"/>
          </a:xfrm>
          <a:prstGeom prst="roundRect">
            <a:avLst>
              <a:gd name="adj" fmla="val 16667"/>
            </a:avLst>
          </a:prstGeom>
          <a:solidFill>
            <a:srgbClr val="76A5AF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pt-BR" sz="4700"/>
              <a:t>Propósito</a:t>
            </a:r>
            <a:endParaRPr sz="4700"/>
          </a:p>
        </p:txBody>
      </p:sp>
      <p:pic>
        <p:nvPicPr>
          <p:cNvPr id="625" name="Google Shape;625;p99" descr="https://lh6.googleusercontent.com/dWgBRkztRynu00T1_cXpgM7z5jHlf6E9kl-_A1ZsQDNp75cwDFoVzVWbsLUUGcAJQnbHbSBtQDokJpWcSvrs_aYLzRwuk7CCXIEL_CXME7gaZfiHaCCTxqeK-M7mqv5bCTayxgHk4J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6323" y="1397476"/>
            <a:ext cx="2160229" cy="1728183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99"/>
          <p:cNvSpPr/>
          <p:nvPr/>
        </p:nvSpPr>
        <p:spPr>
          <a:xfrm>
            <a:off x="2876375" y="3346375"/>
            <a:ext cx="734400" cy="17283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45818E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endParaRPr sz="4700" b="1">
              <a:solidFill>
                <a:schemeClr val="lt1"/>
              </a:solidFill>
            </a:endParaRPr>
          </a:p>
        </p:txBody>
      </p:sp>
      <p:sp>
        <p:nvSpPr>
          <p:cNvPr id="627" name="Google Shape;627;p99"/>
          <p:cNvSpPr txBox="1"/>
          <p:nvPr/>
        </p:nvSpPr>
        <p:spPr>
          <a:xfrm>
            <a:off x="12648775" y="1689675"/>
            <a:ext cx="4979700" cy="18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Amazon: Duas pizzas</a:t>
            </a:r>
            <a:endParaRPr sz="3600"/>
          </a:p>
        </p:txBody>
      </p:sp>
      <p:sp>
        <p:nvSpPr>
          <p:cNvPr id="628" name="Google Shape;628;p99"/>
          <p:cNvSpPr txBox="1"/>
          <p:nvPr/>
        </p:nvSpPr>
        <p:spPr>
          <a:xfrm>
            <a:off x="12648775" y="4585275"/>
            <a:ext cx="497970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Spotify: Squads</a:t>
            </a:r>
            <a:endParaRPr sz="3600"/>
          </a:p>
        </p:txBody>
      </p:sp>
      <p:sp>
        <p:nvSpPr>
          <p:cNvPr id="629" name="Google Shape;629;p99"/>
          <p:cNvSpPr txBox="1"/>
          <p:nvPr/>
        </p:nvSpPr>
        <p:spPr>
          <a:xfrm>
            <a:off x="12291075" y="6109275"/>
            <a:ext cx="56802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Scrum: 6 pessoas (-3 +3)</a:t>
            </a:r>
            <a:endParaRPr sz="3600"/>
          </a:p>
        </p:txBody>
      </p:sp>
      <p:sp>
        <p:nvSpPr>
          <p:cNvPr id="630" name="Google Shape;630;p99"/>
          <p:cNvSpPr txBox="1"/>
          <p:nvPr/>
        </p:nvSpPr>
        <p:spPr>
          <a:xfrm>
            <a:off x="12648775" y="7560400"/>
            <a:ext cx="4979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Lean: Células</a:t>
            </a:r>
            <a:endParaRPr sz="3600"/>
          </a:p>
        </p:txBody>
      </p:sp>
      <p:sp>
        <p:nvSpPr>
          <p:cNvPr id="631" name="Google Shape;631;p99"/>
          <p:cNvSpPr txBox="1"/>
          <p:nvPr/>
        </p:nvSpPr>
        <p:spPr>
          <a:xfrm>
            <a:off x="12648775" y="3061275"/>
            <a:ext cx="497970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Google: SRE e OKR</a:t>
            </a:r>
            <a:endParaRPr sz="3600"/>
          </a:p>
        </p:txBody>
      </p:sp>
      <p:sp>
        <p:nvSpPr>
          <p:cNvPr id="632" name="Google Shape;632;p99"/>
          <p:cNvSpPr txBox="1"/>
          <p:nvPr/>
        </p:nvSpPr>
        <p:spPr>
          <a:xfrm>
            <a:off x="12739275" y="8855800"/>
            <a:ext cx="45843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Telemetria</a:t>
            </a:r>
            <a:endParaRPr sz="36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00"/>
          <p:cNvSpPr/>
          <p:nvPr/>
        </p:nvSpPr>
        <p:spPr>
          <a:xfrm>
            <a:off x="1995075" y="7388500"/>
            <a:ext cx="7173600" cy="21210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Porque devemos ter um mindset ágil?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00"/>
          <p:cNvSpPr/>
          <p:nvPr/>
        </p:nvSpPr>
        <p:spPr>
          <a:xfrm>
            <a:off x="6860775" y="3267400"/>
            <a:ext cx="7173600" cy="21495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Entendendo os perfis em forma de I, T e E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00"/>
          <p:cNvSpPr/>
          <p:nvPr/>
        </p:nvSpPr>
        <p:spPr>
          <a:xfrm>
            <a:off x="4227289" y="5446609"/>
            <a:ext cx="7173600" cy="19176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r>
              <a:rPr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mudar nosso mindset requer esforço?</a:t>
            </a:r>
            <a:endParaRPr sz="4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1" name="Google Shape;641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18" y="7306000"/>
            <a:ext cx="1674656" cy="22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100"/>
          <p:cNvPicPr preferRelativeResize="0"/>
          <p:nvPr/>
        </p:nvPicPr>
        <p:blipFill rotWithShape="1">
          <a:blip r:embed="rId4">
            <a:alphaModFix/>
          </a:blip>
          <a:srcRect b="1322"/>
          <a:stretch/>
        </p:blipFill>
        <p:spPr>
          <a:xfrm>
            <a:off x="2188400" y="5558371"/>
            <a:ext cx="1872275" cy="166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1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277" y="3333824"/>
            <a:ext cx="2239050" cy="1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100"/>
          <p:cNvPicPr preferRelativeResize="0"/>
          <p:nvPr/>
        </p:nvPicPr>
        <p:blipFill rotWithShape="1">
          <a:blip r:embed="rId6">
            <a:alphaModFix/>
          </a:blip>
          <a:srcRect l="-4880" r="4879"/>
          <a:stretch/>
        </p:blipFill>
        <p:spPr>
          <a:xfrm>
            <a:off x="7693573" y="1498427"/>
            <a:ext cx="1872275" cy="1714376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100"/>
          <p:cNvSpPr/>
          <p:nvPr/>
        </p:nvSpPr>
        <p:spPr>
          <a:xfrm>
            <a:off x="10147825" y="1396875"/>
            <a:ext cx="5483100" cy="18582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79725" tIns="179725" rIns="179725" bIns="1797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Clr>
                <a:srgbClr val="000000"/>
              </a:buClr>
              <a:buFont typeface="Arial"/>
              <a:buNone/>
            </a:pPr>
            <a:r>
              <a:rPr lang="pt-BR" sz="4800">
                <a:latin typeface="Calibri"/>
                <a:ea typeface="Calibri"/>
                <a:cs typeface="Calibri"/>
                <a:sym typeface="Calibri"/>
              </a:rPr>
              <a:t>Adaptar e experimentar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00"/>
          <p:cNvSpPr/>
          <p:nvPr/>
        </p:nvSpPr>
        <p:spPr>
          <a:xfrm>
            <a:off x="16057600" y="2161875"/>
            <a:ext cx="1674600" cy="3089400"/>
          </a:xfrm>
          <a:prstGeom prst="curvedLeftArrow">
            <a:avLst>
              <a:gd name="adj1" fmla="val 25000"/>
              <a:gd name="adj2" fmla="val 67975"/>
              <a:gd name="adj3" fmla="val 25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960"/>
              </a:spcBef>
              <a:spcAft>
                <a:spcPts val="300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00"/>
          <p:cNvSpPr/>
          <p:nvPr/>
        </p:nvSpPr>
        <p:spPr>
          <a:xfrm>
            <a:off x="7505825" y="1156750"/>
            <a:ext cx="8323200" cy="2203500"/>
          </a:xfrm>
          <a:prstGeom prst="rect">
            <a:avLst/>
          </a:prstGeom>
          <a:noFill/>
          <a:ln w="1270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8" name="Google Shape;648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1525" y="7649800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51025" y="5686825"/>
            <a:ext cx="1674650" cy="16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18025" y="3477025"/>
            <a:ext cx="1674650" cy="16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01"/>
          <p:cNvSpPr/>
          <p:nvPr/>
        </p:nvSpPr>
        <p:spPr>
          <a:xfrm>
            <a:off x="861950" y="150700"/>
            <a:ext cx="166353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06" lvl="0" indent="-7429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1">
                <a:solidFill>
                  <a:srgbClr val="002060"/>
                </a:solidFill>
              </a:rPr>
              <a:t>Nosso cérebro tem plasticidade</a:t>
            </a:r>
            <a:endParaRPr sz="4800" b="1">
              <a:solidFill>
                <a:srgbClr val="002060"/>
              </a:solidFill>
            </a:endParaRPr>
          </a:p>
        </p:txBody>
      </p:sp>
      <p:sp>
        <p:nvSpPr>
          <p:cNvPr id="657" name="Google Shape;657;p101"/>
          <p:cNvSpPr txBox="1"/>
          <p:nvPr/>
        </p:nvSpPr>
        <p:spPr>
          <a:xfrm>
            <a:off x="861950" y="8599775"/>
            <a:ext cx="87087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u="sng">
                <a:solidFill>
                  <a:schemeClr val="hlink"/>
                </a:solidFill>
                <a:hlinkClick r:id="rId3"/>
              </a:rPr>
              <a:t>https://www.youtube.com/watch?v=MFzDaBzBlL0</a:t>
            </a:r>
            <a:r>
              <a:rPr lang="pt-BR" sz="3000"/>
              <a:t>   </a:t>
            </a:r>
            <a:r>
              <a:rPr lang="pt-BR" sz="3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Backwards Brain Bicycle</a:t>
            </a:r>
            <a:endParaRPr sz="30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658" name="Google Shape;658;p101"/>
          <p:cNvPicPr preferRelativeResize="0"/>
          <p:nvPr/>
        </p:nvPicPr>
        <p:blipFill rotWithShape="1">
          <a:blip r:embed="rId4">
            <a:alphaModFix/>
          </a:blip>
          <a:srcRect b="15959"/>
          <a:stretch/>
        </p:blipFill>
        <p:spPr>
          <a:xfrm>
            <a:off x="1056275" y="2535488"/>
            <a:ext cx="7421175" cy="46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1"/>
          <p:cNvSpPr txBox="1"/>
          <p:nvPr/>
        </p:nvSpPr>
        <p:spPr>
          <a:xfrm>
            <a:off x="9473350" y="2029925"/>
            <a:ext cx="8283000" cy="39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725" tIns="67350" rIns="134725" bIns="67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pt-BR" sz="5400" i="0" u="none" strike="noStrike" cap="none">
                <a:solidFill>
                  <a:srgbClr val="04255A"/>
                </a:solidFill>
              </a:rPr>
              <a:t>“</a:t>
            </a:r>
            <a:r>
              <a:rPr lang="pt-BR" sz="5400">
                <a:solidFill>
                  <a:srgbClr val="04255A"/>
                </a:solidFill>
              </a:rPr>
              <a:t>Os analfabetos do século 21 não são aqueles que não conseguem ler e escrever, mas aqueles que </a:t>
            </a:r>
            <a:r>
              <a:rPr lang="pt-BR" sz="5400" b="1">
                <a:solidFill>
                  <a:srgbClr val="04255A"/>
                </a:solidFill>
              </a:rPr>
              <a:t>não conseguem aprender, desaprender e reaprender</a:t>
            </a:r>
            <a:r>
              <a:rPr lang="pt-BR" sz="5400" b="1" i="0" u="none" strike="noStrike" cap="none">
                <a:solidFill>
                  <a:srgbClr val="04255A"/>
                </a:solidFill>
              </a:rPr>
              <a:t>”</a:t>
            </a:r>
            <a:endParaRPr sz="5400" b="1" i="0" u="none" strike="noStrike" cap="none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>
                <a:solidFill>
                  <a:srgbClr val="04255A"/>
                </a:solidFill>
              </a:rPr>
              <a:t>Alvin Toffler</a:t>
            </a:r>
            <a:endParaRPr sz="5400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>
              <a:solidFill>
                <a:srgbClr val="0425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02"/>
          <p:cNvSpPr/>
          <p:nvPr/>
        </p:nvSpPr>
        <p:spPr>
          <a:xfrm>
            <a:off x="657398" y="315878"/>
            <a:ext cx="16818600" cy="89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666" name="Google Shape;666;p102"/>
          <p:cNvSpPr txBox="1">
            <a:spLocks noGrp="1"/>
          </p:cNvSpPr>
          <p:nvPr>
            <p:ph type="sldNum" idx="12"/>
          </p:nvPr>
        </p:nvSpPr>
        <p:spPr>
          <a:xfrm>
            <a:off x="17036762" y="8747664"/>
            <a:ext cx="1406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fld id="{00000000-1234-1234-1234-123412341234}" type="slidenum">
              <a:rPr lang="pt-BR" sz="3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3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2"/>
          <p:cNvSpPr/>
          <p:nvPr/>
        </p:nvSpPr>
        <p:spPr>
          <a:xfrm>
            <a:off x="11097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Hipóteses</a:t>
            </a:r>
            <a:endParaRPr sz="3100"/>
          </a:p>
        </p:txBody>
      </p:sp>
      <p:sp>
        <p:nvSpPr>
          <p:cNvPr id="668" name="Google Shape;668;p102"/>
          <p:cNvSpPr/>
          <p:nvPr/>
        </p:nvSpPr>
        <p:spPr>
          <a:xfrm>
            <a:off x="35724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Desenho</a:t>
            </a:r>
            <a:endParaRPr sz="3100"/>
          </a:p>
        </p:txBody>
      </p:sp>
      <p:sp>
        <p:nvSpPr>
          <p:cNvPr id="669" name="Google Shape;669;p102"/>
          <p:cNvSpPr/>
          <p:nvPr/>
        </p:nvSpPr>
        <p:spPr>
          <a:xfrm>
            <a:off x="6072675" y="373732"/>
            <a:ext cx="47127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Construção e QA</a:t>
            </a:r>
            <a:endParaRPr sz="3100"/>
          </a:p>
        </p:txBody>
      </p:sp>
      <p:sp>
        <p:nvSpPr>
          <p:cNvPr id="670" name="Google Shape;670;p102"/>
          <p:cNvSpPr/>
          <p:nvPr/>
        </p:nvSpPr>
        <p:spPr>
          <a:xfrm>
            <a:off x="10354200" y="373732"/>
            <a:ext cx="35055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Implantação</a:t>
            </a:r>
            <a:endParaRPr sz="3100"/>
          </a:p>
        </p:txBody>
      </p:sp>
      <p:sp>
        <p:nvSpPr>
          <p:cNvPr id="671" name="Google Shape;671;p102"/>
          <p:cNvSpPr/>
          <p:nvPr/>
        </p:nvSpPr>
        <p:spPr>
          <a:xfrm>
            <a:off x="13404900" y="373732"/>
            <a:ext cx="2920200" cy="923700"/>
          </a:xfrm>
          <a:prstGeom prst="chevron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100"/>
              <a:t>Operação</a:t>
            </a:r>
            <a:endParaRPr sz="3100"/>
          </a:p>
        </p:txBody>
      </p:sp>
      <p:sp>
        <p:nvSpPr>
          <p:cNvPr id="672" name="Google Shape;672;p102"/>
          <p:cNvSpPr/>
          <p:nvPr/>
        </p:nvSpPr>
        <p:spPr>
          <a:xfrm>
            <a:off x="1109686" y="1297489"/>
            <a:ext cx="6549300" cy="124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500" b="1"/>
              <a:t>Design Thinking:</a:t>
            </a:r>
            <a:r>
              <a:rPr lang="pt-BR" sz="3500"/>
              <a:t> Imersão, Ideação e Prototipação</a:t>
            </a:r>
            <a:endParaRPr sz="3500"/>
          </a:p>
        </p:txBody>
      </p:sp>
      <p:sp>
        <p:nvSpPr>
          <p:cNvPr id="673" name="Google Shape;673;p102"/>
          <p:cNvSpPr/>
          <p:nvPr/>
        </p:nvSpPr>
        <p:spPr>
          <a:xfrm>
            <a:off x="9633192" y="4824582"/>
            <a:ext cx="6157800" cy="124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Gestão de Serviços: </a:t>
            </a:r>
            <a:endParaRPr sz="35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Lean IT, ISO 20K e ITIL</a:t>
            </a:r>
            <a:r>
              <a:rPr lang="pt-BR" sz="2400" baseline="30000"/>
              <a:t>®</a:t>
            </a:r>
            <a:endParaRPr sz="2400" baseline="30000"/>
          </a:p>
        </p:txBody>
      </p:sp>
      <p:sp>
        <p:nvSpPr>
          <p:cNvPr id="674" name="Google Shape;674;p102"/>
          <p:cNvSpPr/>
          <p:nvPr/>
        </p:nvSpPr>
        <p:spPr>
          <a:xfrm>
            <a:off x="1991825" y="3869225"/>
            <a:ext cx="10850400" cy="923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Agile:</a:t>
            </a:r>
            <a:r>
              <a:rPr lang="pt-BR" sz="3500"/>
              <a:t> Scrum, XP, kanban e SAFe, Gestão 3.0, OKR</a:t>
            </a:r>
            <a:endParaRPr sz="3500"/>
          </a:p>
        </p:txBody>
      </p:sp>
      <p:sp>
        <p:nvSpPr>
          <p:cNvPr id="675" name="Google Shape;675;p102"/>
          <p:cNvSpPr/>
          <p:nvPr/>
        </p:nvSpPr>
        <p:spPr>
          <a:xfrm>
            <a:off x="2342500" y="6115215"/>
            <a:ext cx="13448400" cy="1481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DevOps: </a:t>
            </a:r>
            <a:r>
              <a:rPr lang="pt-BR" sz="3500"/>
              <a:t>Pipeline de Entrega Contínua, Release de baixo risco, Telemetria, Testes Automatizados, Infra as Code, Segurança</a:t>
            </a:r>
            <a:endParaRPr sz="3500"/>
          </a:p>
        </p:txBody>
      </p:sp>
      <p:sp>
        <p:nvSpPr>
          <p:cNvPr id="676" name="Google Shape;676;p102"/>
          <p:cNvSpPr/>
          <p:nvPr/>
        </p:nvSpPr>
        <p:spPr>
          <a:xfrm>
            <a:off x="1109700" y="7639215"/>
            <a:ext cx="14681100" cy="1342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Lean:</a:t>
            </a:r>
            <a:r>
              <a:rPr lang="pt-BR" sz="3500"/>
              <a:t> Experimentação, entrega de valor sem desperdício, obeya,</a:t>
            </a:r>
            <a:endParaRPr sz="35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fluxo de valor e contínuo, lotes pequenos, kaizen, kanban, hoshin </a:t>
            </a:r>
            <a:endParaRPr sz="3500"/>
          </a:p>
        </p:txBody>
      </p:sp>
      <p:sp>
        <p:nvSpPr>
          <p:cNvPr id="677" name="Google Shape;677;p102"/>
          <p:cNvSpPr/>
          <p:nvPr/>
        </p:nvSpPr>
        <p:spPr>
          <a:xfrm>
            <a:off x="7800625" y="139829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02"/>
          <p:cNvSpPr/>
          <p:nvPr/>
        </p:nvSpPr>
        <p:spPr>
          <a:xfrm>
            <a:off x="13070825" y="3866574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02"/>
          <p:cNvSpPr/>
          <p:nvPr/>
        </p:nvSpPr>
        <p:spPr>
          <a:xfrm>
            <a:off x="15884550" y="642001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102"/>
          <p:cNvSpPr/>
          <p:nvPr/>
        </p:nvSpPr>
        <p:spPr>
          <a:xfrm>
            <a:off x="1109686" y="2545328"/>
            <a:ext cx="10254300" cy="1297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/>
              <a:t>Lean Startup:</a:t>
            </a:r>
            <a:r>
              <a:rPr lang="pt-BR" sz="3500"/>
              <a:t> Hipóteses e Experimentos para Aprender, Perseverar ou Pivotar</a:t>
            </a:r>
            <a:endParaRPr sz="3500"/>
          </a:p>
        </p:txBody>
      </p:sp>
      <p:sp>
        <p:nvSpPr>
          <p:cNvPr id="681" name="Google Shape;681;p102"/>
          <p:cNvSpPr/>
          <p:nvPr/>
        </p:nvSpPr>
        <p:spPr>
          <a:xfrm>
            <a:off x="11546825" y="265289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102"/>
          <p:cNvSpPr/>
          <p:nvPr/>
        </p:nvSpPr>
        <p:spPr>
          <a:xfrm>
            <a:off x="15884550" y="4875513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02"/>
          <p:cNvSpPr/>
          <p:nvPr/>
        </p:nvSpPr>
        <p:spPr>
          <a:xfrm>
            <a:off x="15884550" y="7867815"/>
            <a:ext cx="728700" cy="9237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102"/>
          <p:cNvSpPr txBox="1"/>
          <p:nvPr/>
        </p:nvSpPr>
        <p:spPr>
          <a:xfrm>
            <a:off x="1166041" y="9306229"/>
            <a:ext cx="16171200" cy="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9725" tIns="179725" rIns="179725" bIns="179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4255A"/>
                </a:solidFill>
                <a:latin typeface="Verdana"/>
                <a:ea typeface="Verdana"/>
                <a:cs typeface="Verdana"/>
                <a:sym typeface="Verdana"/>
              </a:rPr>
              <a:t>Livro Jornada DevOps: MUNIZ; SANTOS; IRIGOYEN; MOUTINHO (Brasport, 2019)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03"/>
          <p:cNvSpPr/>
          <p:nvPr/>
        </p:nvSpPr>
        <p:spPr>
          <a:xfrm>
            <a:off x="12183200" y="754375"/>
            <a:ext cx="5500500" cy="56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>
                <a:solidFill>
                  <a:srgbClr val="04255A"/>
                </a:solidFill>
              </a:rPr>
              <a:t>Podemos contagiar as pessoas com o mindset ágil e colaborativo !</a:t>
            </a:r>
            <a:endParaRPr sz="48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30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>
                <a:solidFill>
                  <a:srgbClr val="04255A"/>
                </a:solidFill>
              </a:rPr>
              <a:t>Linkedin: Muniz Antonio II</a:t>
            </a:r>
            <a:endParaRPr sz="480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>
              <a:solidFill>
                <a:srgbClr val="04255A"/>
              </a:solidFill>
            </a:endParaRPr>
          </a:p>
        </p:txBody>
      </p:sp>
      <p:pic>
        <p:nvPicPr>
          <p:cNvPr id="690" name="Google Shape;69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2725" y="6762975"/>
            <a:ext cx="2968925" cy="27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103"/>
          <p:cNvSpPr/>
          <p:nvPr/>
        </p:nvSpPr>
        <p:spPr>
          <a:xfrm>
            <a:off x="777500" y="2392300"/>
            <a:ext cx="11405700" cy="29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675" tIns="58675" rIns="58675" bIns="5867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r>
              <a:rPr lang="pt-BR" sz="4800" b="1" dirty="0">
                <a:solidFill>
                  <a:srgbClr val="002060"/>
                </a:solidFill>
              </a:rPr>
              <a:t>Convite !</a:t>
            </a:r>
            <a:endParaRPr sz="4000" b="1" dirty="0">
              <a:solidFill>
                <a:srgbClr val="04255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000" b="1" dirty="0">
              <a:solidFill>
                <a:srgbClr val="04255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2060"/>
                </a:solidFill>
              </a:rPr>
              <a:t>Cultura Ágil + Colaborativa + Digital + </a:t>
            </a:r>
            <a:r>
              <a:rPr lang="pt-BR" sz="3600" b="1" dirty="0" err="1">
                <a:solidFill>
                  <a:srgbClr val="002060"/>
                </a:solidFill>
              </a:rPr>
              <a:t>DevOps</a:t>
            </a:r>
            <a:r>
              <a:rPr lang="pt-BR" sz="3600" b="1" dirty="0">
                <a:solidFill>
                  <a:srgbClr val="002060"/>
                </a:solidFill>
              </a:rPr>
              <a:t>  = </a:t>
            </a:r>
            <a:endParaRPr sz="3600" b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accent3"/>
                </a:solidFill>
              </a:rPr>
              <a:t>12 Palestras + Livro Jornada </a:t>
            </a:r>
            <a:r>
              <a:rPr lang="pt-BR" sz="3600" b="1" dirty="0" err="1">
                <a:solidFill>
                  <a:schemeClr val="accent3"/>
                </a:solidFill>
              </a:rPr>
              <a:t>DevOps</a:t>
            </a:r>
            <a:r>
              <a:rPr lang="pt-BR" sz="3600" b="1" dirty="0">
                <a:solidFill>
                  <a:schemeClr val="accent3"/>
                </a:solidFill>
              </a:rPr>
              <a:t> + Camisa</a:t>
            </a:r>
            <a:endParaRPr sz="3600" b="1" dirty="0">
              <a:solidFill>
                <a:srgbClr val="04255A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255A"/>
              </a:buClr>
              <a:buSzPts val="5500"/>
              <a:buFont typeface="Arial"/>
              <a:buNone/>
            </a:pPr>
            <a:endParaRPr sz="4800" b="1" dirty="0">
              <a:solidFill>
                <a:srgbClr val="04255A"/>
              </a:solidFill>
            </a:endParaRPr>
          </a:p>
        </p:txBody>
      </p:sp>
      <p:pic>
        <p:nvPicPr>
          <p:cNvPr id="692" name="Google Shape;692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325" y="5680448"/>
            <a:ext cx="4684543" cy="41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103"/>
          <p:cNvSpPr txBox="1"/>
          <p:nvPr/>
        </p:nvSpPr>
        <p:spPr>
          <a:xfrm>
            <a:off x="5062875" y="6065200"/>
            <a:ext cx="6062400" cy="3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002060"/>
                </a:solidFill>
              </a:rPr>
              <a:t>17/08 NA PUC-SP</a:t>
            </a:r>
            <a:endParaRPr sz="4800" b="1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002060"/>
                </a:solidFill>
              </a:rPr>
              <a:t>Cupom especial = R$ 63,00</a:t>
            </a:r>
            <a:endParaRPr sz="4800" b="1">
              <a:solidFill>
                <a:srgbClr val="002060"/>
              </a:solidFill>
            </a:endParaRPr>
          </a:p>
        </p:txBody>
      </p:sp>
      <p:pic>
        <p:nvPicPr>
          <p:cNvPr id="7" name="Google Shape;372;p76">
            <a:extLst>
              <a:ext uri="{FF2B5EF4-FFF2-40B4-BE49-F238E27FC236}">
                <a16:creationId xmlns:a16="http://schemas.microsoft.com/office/drawing/2014/main" id="{94254ACE-27C3-4A47-B503-1CB51726F43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4010" y="252377"/>
            <a:ext cx="7172960" cy="290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624</Words>
  <Application>Microsoft Office PowerPoint</Application>
  <PresentationFormat>Personalizar</PresentationFormat>
  <Paragraphs>138</Paragraphs>
  <Slides>28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7</vt:i4>
      </vt:variant>
      <vt:variant>
        <vt:lpstr>Títulos de slides</vt:lpstr>
      </vt:variant>
      <vt:variant>
        <vt:i4>28</vt:i4>
      </vt:variant>
    </vt:vector>
  </HeadingPairs>
  <TitlesOfParts>
    <vt:vector size="39" baseType="lpstr">
      <vt:lpstr>Calibri</vt:lpstr>
      <vt:lpstr>Verdana</vt:lpstr>
      <vt:lpstr>Roboto</vt:lpstr>
      <vt:lpstr>Arial</vt:lpstr>
      <vt:lpstr>Tema do Office</vt:lpstr>
      <vt:lpstr>Tema do Office</vt:lpstr>
      <vt:lpstr>Simple Light</vt:lpstr>
      <vt:lpstr>Tema do Office</vt:lpstr>
      <vt:lpstr>Simple Light</vt:lpstr>
      <vt:lpstr>Simple Light</vt:lpstr>
      <vt:lpstr>Custom</vt:lpstr>
      <vt:lpstr>Apresentação do PowerPoint</vt:lpstr>
      <vt:lpstr>Apresentação do PowerPoint</vt:lpstr>
      <vt:lpstr>Apresentação do PowerPoint</vt:lpstr>
      <vt:lpstr>Apresentação do PowerPoint</vt:lpstr>
      <vt:lpstr>Vivemos a Transformação Digital  =  Quarta  Revolução Industrial !!!</vt:lpstr>
      <vt:lpstr>Apresentação do PowerPoint</vt:lpstr>
      <vt:lpstr>Apresentação do PowerPoint</vt:lpstr>
      <vt:lpstr>Apresentação do PowerPoint</vt:lpstr>
      <vt:lpstr>Tempo para chegar a 50 milhões de usuários</vt:lpstr>
      <vt:lpstr>A Mudança de Era está só começando?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ANTONIO MUNIZ DE MELO</dc:creator>
  <cp:lastModifiedBy>JOSE ANTONIO MUNIZ DE MELO</cp:lastModifiedBy>
  <cp:revision>3</cp:revision>
  <dcterms:modified xsi:type="dcterms:W3CDTF">2019-07-17T13:42:58Z</dcterms:modified>
</cp:coreProperties>
</file>